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69" r:id="rId7"/>
    <p:sldId id="270" r:id="rId8"/>
    <p:sldId id="259" r:id="rId9"/>
    <p:sldId id="271" r:id="rId10"/>
    <p:sldId id="260" r:id="rId11"/>
    <p:sldId id="272" r:id="rId12"/>
    <p:sldId id="273" r:id="rId13"/>
    <p:sldId id="266" r:id="rId14"/>
    <p:sldId id="265" r:id="rId15"/>
    <p:sldId id="264" r:id="rId16"/>
    <p:sldId id="263" r:id="rId17"/>
    <p:sldId id="274" r:id="rId18"/>
    <p:sldId id="262" r:id="rId19"/>
    <p:sldId id="261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674"/>
  </p:normalViewPr>
  <p:slideViewPr>
    <p:cSldViewPr snapToGrid="0">
      <p:cViewPr varScale="1">
        <p:scale>
          <a:sx n="124" d="100"/>
          <a:sy n="124" d="100"/>
        </p:scale>
        <p:origin x="10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95B7B5-2D46-E263-27BD-88C2B5D7D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62F17A-C582-B85C-130E-D3C473AF4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521008-6F8D-E2EF-B2C4-24868B7C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454E-4EA1-A84F-BCAC-64808C14B9E4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EEE36C-606E-76A4-AE34-87014E52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74428-4AA6-8F9C-1ADA-DC6C64FA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A262-8F32-AB4C-9E9C-7784E5B58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20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1DDB1F-3281-5D88-5C00-DDD642F75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76C5C3-1E64-DBD3-F0A3-FBD1041C6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73E159-E8A6-0E7D-8A12-2B25A3BE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454E-4EA1-A84F-BCAC-64808C14B9E4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D56E99-1CE3-3F8A-DCBF-2BBD7B6D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110E7F-4DE6-A0D8-24A3-E66884CE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A262-8F32-AB4C-9E9C-7784E5B58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34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013A3C5-8021-6EF3-DDAD-C70C083E1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3960D2-52A8-45F2-13ED-561E32B8A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C493C1-7D08-5172-810D-0AB6EEA7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454E-4EA1-A84F-BCAC-64808C14B9E4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7BD77F-34E5-4011-E58F-3E2417BF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587718-3B5F-BBE2-23D6-29910270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A262-8F32-AB4C-9E9C-7784E5B58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42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30116-D0AC-7434-F974-26389C313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65CEA4-5F01-DBAA-D99A-C780401A0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BD87BC-4CED-99EF-616D-10A9B410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454E-4EA1-A84F-BCAC-64808C14B9E4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9EFF3C-FAE9-B8DC-0ECD-7ACF2404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137F2-B561-0F59-A1D5-F0DCCB27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A262-8F32-AB4C-9E9C-7784E5B58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78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D3047B-1F9E-A9CE-8C54-7B283ECC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446879-1111-A615-8017-C1E93A5E1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FEDB60-8A9A-31E5-B248-C2F06E9C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454E-4EA1-A84F-BCAC-64808C14B9E4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546990-5BB7-048B-4DC3-A8F1FFB4B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4392A7-BF1F-2613-A1C3-6B751504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A262-8F32-AB4C-9E9C-7784E5B58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23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F337D-E0A3-34D0-7FDC-53A7816A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E02ABE-5069-1612-F206-9A8545775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FE0363-3A78-E02B-2C7B-2A652FFDA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07760E-06E4-273A-B6CD-B5EE8898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454E-4EA1-A84F-BCAC-64808C14B9E4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D0F3A4-A48F-2A2B-C014-93E9F380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6DF0FC-2155-8F2E-111E-A3FA28C0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A262-8F32-AB4C-9E9C-7784E5B58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75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1F49E-8481-9930-5E47-6C750B9D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36D69C-E2AE-B164-DF09-726C12841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A17A79-A444-4C4E-BEF1-D28ED317D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672871-6692-D02A-00B0-09BD37A87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505C5A-1258-EAE7-D9B0-2AC06F24E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094A678-4757-0938-9309-D609D601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454E-4EA1-A84F-BCAC-64808C14B9E4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A2DC3D-27C8-ADDA-550B-CE203B94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7EFD40-C076-2025-216E-92491036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A262-8F32-AB4C-9E9C-7784E5B58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48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C111C5-5CC4-B943-EE59-C611163C0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F1A60B3-4519-A50E-4B8E-66FA28D1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454E-4EA1-A84F-BCAC-64808C14B9E4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E81D87-C3DC-F661-062E-E857B6BCB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CA5ED1-83F1-DFE0-E6DF-B0957D87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A262-8F32-AB4C-9E9C-7784E5B58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74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B97CF2-8B2D-F94C-4EF4-367B1D85D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454E-4EA1-A84F-BCAC-64808C14B9E4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666C763-5D5C-59A9-A7B1-ECB6EE8BD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CCFDD6-C704-EB5C-963B-97A71653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A262-8F32-AB4C-9E9C-7784E5B58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32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9EC6C-DBF8-EBC9-B174-A0AD158C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A0BBA0-242D-76EA-A44C-8EB8EC399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341AF5-B547-7061-24D0-8D03D4F91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AF9CD9-5099-90B8-4806-6B409CEE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454E-4EA1-A84F-BCAC-64808C14B9E4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837082-4548-8BB0-8F8A-4E6A55C9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EACF9D-FBF2-540D-37D9-324E0DD00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A262-8F32-AB4C-9E9C-7784E5B58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11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82DD4C-09BC-68BC-6745-222E573C2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C5D6AB-E53C-AC53-6F18-95D7429AD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CD09D5-62E9-A386-FAAD-A6CAE8021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E6D17-386C-58F3-D30A-30B46F0B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454E-4EA1-A84F-BCAC-64808C14B9E4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E40973-E7AA-3271-8437-19A37154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DBD66B-0D63-0F83-C4BA-5D8BABE3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A262-8F32-AB4C-9E9C-7784E5B58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74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78AE1A-6142-3C13-76F5-DEB2205DE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27F474-E29D-B990-479F-18843543B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72E961-51A8-E510-76E0-8F00F99F7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454E-4EA1-A84F-BCAC-64808C14B9E4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6E0B8F-C4F3-0022-36D0-CB1F6E848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48A22A-8EB5-77F9-6B30-A298B0A0B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A262-8F32-AB4C-9E9C-7784E5B58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63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bcd-chirurgie.fr/videotheque/rectum-et-an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EBC35-172E-A2EC-FB9D-2F5C0B55BC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3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Traitement du Cancer du Rectum selon les Recommandations 2024</a:t>
            </a:r>
            <a:br>
              <a:rPr lang="fr-FR" sz="3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fr-FR" sz="3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&amp; le Thésaurus National de Chirurgie Digestive (TNCD)</a:t>
            </a:r>
            <a:br>
              <a:rPr lang="fr-FR" sz="3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70D6AD-8776-9303-76F4-13ABDDE1A5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Ha Tin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22/3/2025</a:t>
            </a:r>
          </a:p>
        </p:txBody>
      </p:sp>
    </p:spTree>
    <p:extLst>
      <p:ext uri="{BB962C8B-B14F-4D97-AF65-F5344CB8AC3E}">
        <p14:creationId xmlns:p14="http://schemas.microsoft.com/office/powerpoint/2010/main" val="3937034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1ECA2C-76F8-ED4E-8093-E5D216F6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Traitement des Cancers Localisés (Stades I et II sans Facteurs de Mauvais Pronostic)</a:t>
            </a:r>
            <a:br>
              <a:rPr lang="fr-FR" sz="3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B1A0E-DF2F-AAB0-A945-A467717E5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87" y="1825625"/>
            <a:ext cx="1102730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Chirurgie première 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privilégiée : résection antérieure du rectum (RAR) ou amputation abdominopérinéale (AAP) selon la localisation.</a:t>
            </a:r>
          </a:p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Exérèse complète avec marges saines (</a:t>
            </a: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TME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: Exérèse </a:t>
            </a:r>
            <a:r>
              <a:rPr lang="fr-FR" sz="2400" kern="150" dirty="0" err="1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Mésorectale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Totale).</a:t>
            </a:r>
          </a:p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b="1" kern="150" dirty="0"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Curage </a:t>
            </a:r>
            <a:r>
              <a:rPr lang="fr-FR" sz="2400" kern="150" dirty="0"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ganglionnaire</a:t>
            </a:r>
            <a:endParaRPr lang="fr-FR" sz="2400" kern="150" dirty="0">
              <a:effectLst/>
              <a:latin typeface="Arial" panose="020B0604020202020204" pitchFamily="34" charset="0"/>
              <a:ea typeface="OpenSymbol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Surveillance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post-opératoire selon les facteurs histologiques.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8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A2785-5308-22F3-65FA-4A3F3517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VIDEO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6C598D-A5D1-F59C-448C-F968B9637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57" y="1825625"/>
            <a:ext cx="11702265" cy="4351338"/>
          </a:xfrm>
        </p:spPr>
        <p:txBody>
          <a:bodyPr/>
          <a:lstStyle/>
          <a:p>
            <a:r>
              <a:rPr lang="fr-FR" dirty="0">
                <a:hlinkClick r:id="rId2"/>
              </a:rPr>
              <a:t>Rectum sous cœlioscopie single </a:t>
            </a:r>
            <a:r>
              <a:rPr lang="fr-FR" dirty="0" err="1">
                <a:hlinkClick r:id="rId2"/>
              </a:rPr>
              <a:t>access</a:t>
            </a:r>
            <a:r>
              <a:rPr lang="fr-FR" dirty="0">
                <a:hlinkClick r:id="rId2"/>
              </a:rPr>
              <a:t> (</a:t>
            </a:r>
            <a:r>
              <a:rPr lang="fr-FR" dirty="0" err="1">
                <a:hlinkClick r:id="rId2"/>
              </a:rPr>
              <a:t>videothèque</a:t>
            </a:r>
            <a:r>
              <a:rPr lang="fr-FR" dirty="0">
                <a:hlinkClick r:id="rId2"/>
              </a:rPr>
              <a:t> de </a:t>
            </a:r>
            <a:r>
              <a:rPr lang="fr-FR" dirty="0" err="1">
                <a:hlinkClick r:id="rId2"/>
              </a:rPr>
              <a:t>abcd</a:t>
            </a:r>
            <a:r>
              <a:rPr lang="fr-FR" dirty="0">
                <a:hlinkClick r:id="rId2"/>
              </a:rPr>
              <a:t>-chirurgie)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6723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643E31D-6D5E-72ED-4B1B-A091186DB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56"/>
          <a:stretch/>
        </p:blipFill>
        <p:spPr>
          <a:xfrm>
            <a:off x="2019608" y="-66266"/>
            <a:ext cx="8599306" cy="5352835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830BB952-BCCD-7B86-2047-C4A5C113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06" y="519237"/>
            <a:ext cx="10515600" cy="1926012"/>
          </a:xfrm>
        </p:spPr>
        <p:txBody>
          <a:bodyPr>
            <a:normAutofit fontScale="90000"/>
          </a:bodyPr>
          <a:lstStyle/>
          <a:p>
            <a:r>
              <a:rPr lang="fr-FR" sz="36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Stratégie </a:t>
            </a:r>
            <a:br>
              <a:rPr lang="fr-FR" sz="36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fr-FR" sz="36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Thérapeutique </a:t>
            </a:r>
            <a:br>
              <a:rPr lang="fr-FR" sz="36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fr-FR" sz="36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Bas </a:t>
            </a:r>
            <a:br>
              <a:rPr lang="fr-FR" sz="36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fr-FR" sz="36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Rectum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7812844-0B53-DE7E-A39A-2D5D013B9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491"/>
          <a:stretch/>
        </p:blipFill>
        <p:spPr>
          <a:xfrm>
            <a:off x="2657608" y="5286569"/>
            <a:ext cx="4996639" cy="157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63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7CBE6F-5C23-CBF5-4FE7-DB5997E1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Traitement des Cancers Localement Avancés (Stades II à Haut Risque et Stades III)</a:t>
            </a:r>
            <a:br>
              <a:rPr lang="fr-FR" sz="3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625C5B-098E-23D0-DD1F-7F308F25B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59275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b="1" kern="150" dirty="0" err="1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Radiochimiothérapie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néoadjuvante (5-FU ou </a:t>
            </a:r>
            <a:r>
              <a:rPr lang="fr-FR" sz="2400" kern="150" dirty="0" err="1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capécitabine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+ radiothérapie).</a:t>
            </a:r>
          </a:p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Chirurgie après 6 à 8 semaines : RAR ou AAP avec </a:t>
            </a: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TME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Chimiothérapie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adjuvante (selon les facteurs de risque postopératoires).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2F607A-BFB2-CE5A-7730-EDB4CC2B7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61" y="365125"/>
            <a:ext cx="11099968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Traitement des Cancers Métastatiques (Stade IV)</a:t>
            </a:r>
            <a:r>
              <a:rPr lang="fr-FR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5D6E47-ADD4-8DF3-228D-6536F0666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Stratégie individualisée selon l’</a:t>
            </a: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opérabilité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des métastases.</a:t>
            </a:r>
          </a:p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Chimiothérapie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première +/- thérapies ciblées (anti-EGFR, anti-VEGF).</a:t>
            </a:r>
          </a:p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Résection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des métastases si possible (hépatiques ou pulmonaires).</a:t>
            </a:r>
          </a:p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Approche multimodale en fonction de la réponse au traitement.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B7EBF7-1C2A-194C-2372-5C47FB7E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Préservation d’Organe et Approches Innovantes</a:t>
            </a:r>
            <a:br>
              <a:rPr lang="fr-FR" sz="3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EB46FF-62E3-4DC2-84AB-F17FE8F4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19" y="1825625"/>
            <a:ext cx="11154468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Surveillance active après </a:t>
            </a:r>
            <a:r>
              <a:rPr lang="fr-FR" sz="2400" kern="150" dirty="0" err="1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radiochimiothérapie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en cas de réponse clinique complète.</a:t>
            </a:r>
          </a:p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Approche </a:t>
            </a: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mini-invasive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(TAMIS, TEM) pour les tumeurs précoces sélectionnées.</a:t>
            </a:r>
          </a:p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Essais cliniques en cours pour de nouvelles stratégies thérapeutiques.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6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016B0-CE31-FF60-2297-7D157DC9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Conclusion</a:t>
            </a:r>
            <a:br>
              <a:rPr lang="fr-FR" sz="3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C46114-4289-2305-C9B6-34F017384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Prise en charge basée sur le </a:t>
            </a: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stade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tumoral et adaptée à chaque patient.</a:t>
            </a:r>
          </a:p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Importance du </a:t>
            </a: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suivi pluridisciplinaire</a:t>
            </a:r>
            <a:endParaRPr lang="fr-FR" sz="2400" kern="150" dirty="0">
              <a:effectLst/>
              <a:latin typeface="Arial" panose="020B0604020202020204" pitchFamily="34" charset="0"/>
              <a:ea typeface="OpenSymbol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Évolution vers des </a:t>
            </a: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stratégies plus conservatrices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et personnalisées.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26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ABE4F-8462-0762-2CCC-B92338AD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EF8586-ED5B-6817-7A27-F3658E39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318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F1E1B9-F6AA-41AB-6A1E-2B8EF356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Références</a:t>
            </a:r>
            <a:r>
              <a:rPr lang="fr-FR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3AAB7F-765D-AF50-9293-02CD49D92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TNCD – Recommandations actuelles.</a:t>
            </a:r>
          </a:p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Références scientifiques et guidelines.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80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11424-265D-5E43-0D6C-2654F592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77741F-A3C5-DC65-2D0B-9F6A7E104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77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3C0A25-98BC-A91E-FC07-05BFAC67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Introduction</a:t>
            </a:r>
            <a:r>
              <a:rPr lang="fr-FR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54895-1AE6-7677-FBB0-23686A746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3943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Le cancer du rectum est une pathologie </a:t>
            </a: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fréquente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de l’appareil digestif.</a:t>
            </a:r>
          </a:p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Objectif : présenter les </a:t>
            </a: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grandes lignes 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du traitement.</a:t>
            </a: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9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hirurgie du rectum et de l'anus">
            <a:extLst>
              <a:ext uri="{FF2B5EF4-FFF2-40B4-BE49-F238E27FC236}">
                <a16:creationId xmlns:a16="http://schemas.microsoft.com/office/drawing/2014/main" id="{24B432A3-A1A5-2BF2-7948-4830F072B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6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0D4094-8F9E-954A-D171-DEE98D4F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Diagnostic et Bilan Initial</a:t>
            </a:r>
            <a:r>
              <a:rPr lang="fr-FR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32DC06-1487-F318-698A-87515AB9B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TR 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: +++</a:t>
            </a:r>
          </a:p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b="1" kern="150" dirty="0"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Biologie</a:t>
            </a:r>
            <a:r>
              <a:rPr lang="fr-FR" sz="2400" kern="150" dirty="0"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: ACE, </a:t>
            </a:r>
            <a:r>
              <a:rPr lang="fr-FR" sz="2400" kern="150" dirty="0" err="1"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uracilémie</a:t>
            </a:r>
            <a:r>
              <a:rPr lang="fr-FR" sz="2400" kern="150" dirty="0"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, statut MMR</a:t>
            </a:r>
            <a:endParaRPr lang="fr-FR" sz="2400" kern="150" dirty="0">
              <a:effectLst/>
              <a:latin typeface="Arial" panose="020B0604020202020204" pitchFamily="34" charset="0"/>
              <a:ea typeface="OpenSymbol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COLOSCOPIE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: Confirmation histologique (biopsie).</a:t>
            </a:r>
          </a:p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Bilan d’extension :</a:t>
            </a:r>
          </a:p>
          <a:p>
            <a:pPr marL="742950" lvl="1" indent="-28575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IRM</a:t>
            </a:r>
            <a:r>
              <a:rPr lang="fr-FR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pelvienne pour évaluer l’envahissement locorégional.</a:t>
            </a:r>
          </a:p>
          <a:p>
            <a:pPr marL="742950" lvl="1" indent="-28575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Scanner</a:t>
            </a:r>
            <a:r>
              <a:rPr lang="fr-FR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thoraco-abdomino-pelvien pour rechercher des métastases.</a:t>
            </a:r>
          </a:p>
          <a:p>
            <a:pPr marL="742950" lvl="1" indent="-28575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Échographie endorectale </a:t>
            </a:r>
            <a:r>
              <a:rPr lang="fr-FR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et </a:t>
            </a:r>
            <a:r>
              <a:rPr lang="fr-FR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TEP-scanner</a:t>
            </a:r>
            <a:r>
              <a:rPr lang="fr-FR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dans certains cas.</a:t>
            </a: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4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1772AB-E448-8244-DE49-B9583067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IRM du Rectum">
            <a:extLst>
              <a:ext uri="{FF2B5EF4-FFF2-40B4-BE49-F238E27FC236}">
                <a16:creationId xmlns:a16="http://schemas.microsoft.com/office/drawing/2014/main" id="{69FCDAA7-3B1E-1508-0933-9B0217DEBD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4" y="650846"/>
            <a:ext cx="4840160" cy="5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atomy of the rectum in a sagittal view, from the third sacral... |  Download Scientific Diagram">
            <a:extLst>
              <a:ext uri="{FF2B5EF4-FFF2-40B4-BE49-F238E27FC236}">
                <a16:creationId xmlns:a16="http://schemas.microsoft.com/office/drawing/2014/main" id="{348665BD-ECB6-D714-70BE-3B6A9CA0D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30" y="899577"/>
            <a:ext cx="6014370" cy="47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FA16532-9333-C1AB-F582-3DBA662152C4}"/>
              </a:ext>
            </a:extLst>
          </p:cNvPr>
          <p:cNvSpPr txBox="1"/>
          <p:nvPr/>
        </p:nvSpPr>
        <p:spPr>
          <a:xfrm>
            <a:off x="3047144" y="6207153"/>
            <a:ext cx="609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IRM</a:t>
            </a:r>
            <a:r>
              <a:rPr lang="fr-FR" sz="32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pelvienne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6944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T scan showing the thickenned wall of the rectum suggesting the presence of rectal carcinoma.">
            <a:extLst>
              <a:ext uri="{FF2B5EF4-FFF2-40B4-BE49-F238E27FC236}">
                <a16:creationId xmlns:a16="http://schemas.microsoft.com/office/drawing/2014/main" id="{61141861-8A03-5326-D822-23BA2C861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77800"/>
            <a:ext cx="65024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D7C3FAE-9AE4-F67D-F880-C3D1DD85DC3D}"/>
              </a:ext>
            </a:extLst>
          </p:cNvPr>
          <p:cNvSpPr txBox="1"/>
          <p:nvPr/>
        </p:nvSpPr>
        <p:spPr>
          <a:xfrm>
            <a:off x="305656" y="1911262"/>
            <a:ext cx="6097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Scanner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23869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F34627B-0167-B78D-CDE6-FDE077717C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25" y="1626858"/>
            <a:ext cx="3705760" cy="37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LE - Hépato-Gastro &amp; Oncologie Digestive - Rôle de l'écho-endoscopie dans  le diagnostic et la prise en charge des tumeurs sous-épithéliales digestives">
            <a:extLst>
              <a:ext uri="{FF2B5EF4-FFF2-40B4-BE49-F238E27FC236}">
                <a16:creationId xmlns:a16="http://schemas.microsoft.com/office/drawing/2014/main" id="{95D7E56E-439E-15B8-D857-B08726632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3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50EC83-569A-0C4E-61E3-6B627ABB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Stratégie Thérapeutique Générale</a:t>
            </a:r>
            <a:r>
              <a:rPr lang="fr-FR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BECC50-F5FB-6236-217A-35CA8006A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85" y="1825625"/>
            <a:ext cx="11281637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Dépend du </a:t>
            </a: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stade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tumoral.</a:t>
            </a:r>
          </a:p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Approche </a:t>
            </a: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multimodale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combinant chirurgie, radiothérapie et chimiothérapie.</a:t>
            </a:r>
          </a:p>
          <a:p>
            <a:pPr marL="342900" lvl="0" indent="-342900">
              <a:lnSpc>
                <a:spcPct val="115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Importance de la discussion en réunion de concertation pluridisciplinaire (</a:t>
            </a: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RCP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).</a:t>
            </a:r>
          </a:p>
          <a:p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Classification </a:t>
            </a:r>
            <a:r>
              <a:rPr lang="fr-FR" sz="24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TNM</a:t>
            </a:r>
            <a:r>
              <a:rPr lang="fr-FR" sz="24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pour guider le traitement.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4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E8212A7-685E-C3EE-B270-D773BB567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18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AB3AB52-1F2A-2A20-34DE-E3517C09F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782" y="1537842"/>
            <a:ext cx="25146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093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381</Words>
  <Application>Microsoft Macintosh PowerPoint</Application>
  <PresentationFormat>Grand écran</PresentationFormat>
  <Paragraphs>49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Traitement du Cancer du Rectum selon les Recommandations 2024 &amp; le Thésaurus National de Chirurgie Digestive (TNCD) </vt:lpstr>
      <vt:lpstr>Introduction </vt:lpstr>
      <vt:lpstr>Présentation PowerPoint</vt:lpstr>
      <vt:lpstr>Diagnostic et Bilan Initial </vt:lpstr>
      <vt:lpstr>Présentation PowerPoint</vt:lpstr>
      <vt:lpstr>Présentation PowerPoint</vt:lpstr>
      <vt:lpstr>Présentation PowerPoint</vt:lpstr>
      <vt:lpstr>Stratégie Thérapeutique Générale </vt:lpstr>
      <vt:lpstr>Présentation PowerPoint</vt:lpstr>
      <vt:lpstr>Traitement des Cancers Localisés (Stades I et II sans Facteurs de Mauvais Pronostic) </vt:lpstr>
      <vt:lpstr>VIDEO</vt:lpstr>
      <vt:lpstr>Stratégie  Thérapeutique  Bas  Rectum</vt:lpstr>
      <vt:lpstr>Traitement des Cancers Localement Avancés (Stades II à Haut Risque et Stades III) </vt:lpstr>
      <vt:lpstr>Traitement des Cancers Métastatiques (Stade IV) </vt:lpstr>
      <vt:lpstr>Préservation d’Organe et Approches Innovantes </vt:lpstr>
      <vt:lpstr>Conclusion </vt:lpstr>
      <vt:lpstr>Présentation PowerPoint</vt:lpstr>
      <vt:lpstr>Références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lechaux</dc:creator>
  <cp:lastModifiedBy>david lechaux</cp:lastModifiedBy>
  <cp:revision>5</cp:revision>
  <dcterms:created xsi:type="dcterms:W3CDTF">2025-03-07T20:22:10Z</dcterms:created>
  <dcterms:modified xsi:type="dcterms:W3CDTF">2025-03-08T21:45:19Z</dcterms:modified>
</cp:coreProperties>
</file>