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77" r:id="rId5"/>
    <p:sldId id="275" r:id="rId6"/>
    <p:sldId id="276" r:id="rId7"/>
    <p:sldId id="278" r:id="rId8"/>
    <p:sldId id="279" r:id="rId9"/>
    <p:sldId id="274" r:id="rId10"/>
    <p:sldId id="261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/>
    <p:restoredTop sz="94691"/>
  </p:normalViewPr>
  <p:slideViewPr>
    <p:cSldViewPr snapToGrid="0">
      <p:cViewPr>
        <p:scale>
          <a:sx n="150" d="100"/>
          <a:sy n="150" d="100"/>
        </p:scale>
        <p:origin x="14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ADFAB-452A-919E-76B8-990E4B0DD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65DD82-C715-C092-A429-E3D7ABBCF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E26E29-1958-84C7-0F5E-276D7BDB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DC1FD-AAA7-3258-F1C3-E3C125A4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BD3A9-3349-A443-07A2-116F2AF6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08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90987-193D-E23D-19D0-627B49D7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D3BC58-302C-1FA6-3468-F304E8C47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1FCED7-E353-6BEF-33FA-E9D43481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6351A1-FC2D-2B94-AB36-D7BB9046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C97BCD-D9B1-096F-BA32-0F007157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4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995654-B357-CCDB-5224-807E590DC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B5979B-0CBC-2F26-D957-474E9271A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FD534E-562B-8660-034E-F4A93B72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81D64A-E97E-AEED-1FF6-0A0931B0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084B9E-C8B9-7433-6DE9-9FCFB2FB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AC63D-FF69-8B0B-6216-38E0C0E9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BDCF7-159E-16E8-3679-9841BA2C3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DF180-CBDF-452E-8175-5477695D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A2084-7C7A-9A36-E97C-801A3203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787E99-FC9B-596D-8CB0-908A43A4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79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E926-F55D-D4B8-9833-00C94D58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C43274-7C26-F175-29CC-A141B266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EAE6B4-5141-EDAE-3384-132C4D2A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B7734-25F2-9235-7221-1E6CF418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95FBF0-0690-3817-B0C6-2E450C2F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1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7D339-BA53-650B-363E-BCE98F32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45FE4B-ADA0-E13B-0CF1-C0D0FD021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96D35D-A0B7-89F1-7491-574EDA11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6A32AF-CB7A-68EF-8B62-7BC0D8F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D60A92-8B49-828A-9D23-A2A303B6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1794E5-5A2B-E6F9-B052-811EE0A5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72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84BA1-5437-8136-CC2F-3EA58CA8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011CD7-3C02-6D11-9F6D-BA847BD9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7736F0-ADEA-3BFA-FFEE-7F823EDF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58B8A3-4983-A909-06EC-9145C4E28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E72FF9-F8B0-BA18-C496-D36967ED4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2F7BE4-5EAB-6E10-4186-DEB0DD6C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221D13-A76E-EB4E-47E3-4267527E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15318B-5CEE-579B-2631-4A73DF6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1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E18EA-17D7-43FD-1F11-A6E5D4E7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AF7083-1EFE-9EFA-6776-0900634D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5F9D71-2F65-EF59-C1FA-576C6B4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7C5E-5CA3-B0D8-3E01-C5D58C1F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48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7B41C7-42F0-65BB-2910-9C3490F5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F12EFF-CFEC-6A10-12E7-7D47C1CC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54B48E-722B-92C8-52C6-BFE37407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16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BB344-8A47-FCDD-9D14-F8EFECE3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1305DD-A8E3-61A5-455E-FAF0C214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E9B16D-AF2A-A1AE-B117-59E6A80B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F12926-C719-8B10-D864-A388B76F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96F9E7-EBEB-7149-3E0C-86856942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D54F6C-80CA-EF71-1DB0-A316068A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4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B365B-3CCD-34CE-C376-2847963C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D47D47-A7D0-3604-3C9C-012E2C31E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D15B6-F773-D8D7-62AD-4D8C7D20D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09CD66-F135-D51A-ABE0-33A15357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2D423B-D663-C049-2143-C8E7109D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F7E8AC-115C-38FC-915A-8A5C0F1C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6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D35372-17E8-CEB2-0C28-A83F7D42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63D427-479A-0AE5-5825-0339E767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453C48-12A1-8E48-DE8B-B6553FE49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A5D4-9C9F-BF4A-8D73-4AB64EF47AFF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A08B8-69EA-BAF5-5402-F49F8C081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EB672-4055-30E8-7AD8-5BD7DC9E7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CCD8-42A3-3647-8BB6-B104259C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1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C4757-BCE0-21CD-3E9D-AA7DD1ADF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Traitement du prolapsus complet du rectum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9F23A7-44E8-3CE1-3E9E-3651EEA1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22/3/25</a:t>
            </a:r>
          </a:p>
          <a:p>
            <a:r>
              <a:rPr lang="fr-FR" dirty="0"/>
              <a:t>Ha </a:t>
            </a:r>
            <a:r>
              <a:rPr lang="fr-FR" dirty="0" err="1"/>
              <a:t>Tinh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5C2A44-C377-DFD2-E5CE-F8F40054B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794" y="2795483"/>
            <a:ext cx="2917244" cy="3913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645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3C268-B01D-5DAE-6DD2-A5A6F3D1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Choix du Traitement</a:t>
            </a:r>
            <a:br>
              <a:rPr lang="fr-FR" dirty="0"/>
            </a:b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E715B4B-B871-3870-3CB3-CF245216F9E4}"/>
              </a:ext>
            </a:extLst>
          </p:cNvPr>
          <p:cNvGrpSpPr/>
          <p:nvPr/>
        </p:nvGrpSpPr>
        <p:grpSpPr>
          <a:xfrm>
            <a:off x="179309" y="922867"/>
            <a:ext cx="11024040" cy="5467085"/>
            <a:chOff x="179309" y="922867"/>
            <a:chExt cx="11024040" cy="546708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93D36D3-FE57-71DA-046D-BA9D2685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309" y="922867"/>
              <a:ext cx="11024040" cy="546708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08D876A-15EE-3B48-50AA-15FB6596A160}"/>
                </a:ext>
              </a:extLst>
            </p:cNvPr>
            <p:cNvSpPr txBox="1"/>
            <p:nvPr/>
          </p:nvSpPr>
          <p:spPr>
            <a:xfrm>
              <a:off x="5850467" y="1718733"/>
              <a:ext cx="1219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F – G #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0077967-459D-6205-A257-CE8C34256AD6}"/>
              </a:ext>
            </a:extLst>
          </p:cNvPr>
          <p:cNvSpPr txBox="1"/>
          <p:nvPr/>
        </p:nvSpPr>
        <p:spPr>
          <a:xfrm>
            <a:off x="4022531" y="6389952"/>
            <a:ext cx="414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# Intervention de </a:t>
            </a:r>
            <a:r>
              <a:rPr lang="fr-FR" sz="1800" b="1" dirty="0" err="1"/>
              <a:t>Fryckman</a:t>
            </a:r>
            <a:r>
              <a:rPr lang="fr-FR" sz="1800" b="1" dirty="0"/>
              <a:t> &amp; </a:t>
            </a:r>
            <a:r>
              <a:rPr lang="fr-FR" sz="1800" b="1" dirty="0" err="1"/>
              <a:t>Golberg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9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BE5DB-D22C-26CE-C088-D53508E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8DB549-2EE2-80F8-086E-B79C63E2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253331"/>
            <a:ext cx="10515600" cy="4351338"/>
          </a:xfrm>
        </p:spPr>
        <p:txBody>
          <a:bodyPr/>
          <a:lstStyle/>
          <a:p>
            <a:r>
              <a:rPr lang="fr-FR" dirty="0"/>
              <a:t>Par voie laparoscopique (</a:t>
            </a:r>
            <a:r>
              <a:rPr lang="fr-FR"/>
              <a:t>ou robotique)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Attention a l’innervation pelvienne et rectale (surtout homme jeune)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Ne pas trop suspendre le rectum et éviter les prothèses circulaires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Préférer une résection </a:t>
            </a:r>
            <a:r>
              <a:rPr lang="fr-FR" dirty="0" err="1"/>
              <a:t>sigmoidiènne</a:t>
            </a:r>
            <a:r>
              <a:rPr lang="fr-FR" dirty="0"/>
              <a:t> en cas de constipation de transit</a:t>
            </a:r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  <a:p>
            <a:r>
              <a:rPr lang="fr-FR" dirty="0"/>
              <a:t>Par voie périnéale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Préférer le DELORME plus physiologique que l’amputation rectale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Prévoir un ALTEMEIER dans désespérés des prolapsus de faiblesse</a:t>
            </a:r>
          </a:p>
        </p:txBody>
      </p:sp>
    </p:spTree>
    <p:extLst>
      <p:ext uri="{BB962C8B-B14F-4D97-AF65-F5344CB8AC3E}">
        <p14:creationId xmlns:p14="http://schemas.microsoft.com/office/powerpoint/2010/main" val="262656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C8A9F2A-A7F6-3C2B-E460-C3BF26EA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6" y="2388658"/>
            <a:ext cx="14308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9600" dirty="0"/>
              <a:t>≠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6EE3C1-3C85-C5D5-5F6E-5BF8CAB1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2" y="532341"/>
            <a:ext cx="4912104" cy="52175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C315F0-03F6-24BE-8A41-62CDE86F7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033" y="582083"/>
            <a:ext cx="5156200" cy="51181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3B5592B-3CC6-3783-2D01-28E513DCBB90}"/>
              </a:ext>
            </a:extLst>
          </p:cNvPr>
          <p:cNvSpPr txBox="1"/>
          <p:nvPr/>
        </p:nvSpPr>
        <p:spPr>
          <a:xfrm>
            <a:off x="1088684" y="6140993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FEMME AGÉE </a:t>
            </a:r>
            <a:r>
              <a:rPr lang="fr-FR" b="1" dirty="0">
                <a:sym typeface="Wingdings" pitchFamily="2" charset="2"/>
              </a:rPr>
              <a:t> prolapsus de faiblesse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570388-8AD5-F6E9-8BC8-607C6308F257}"/>
              </a:ext>
            </a:extLst>
          </p:cNvPr>
          <p:cNvSpPr txBox="1"/>
          <p:nvPr/>
        </p:nvSpPr>
        <p:spPr>
          <a:xfrm>
            <a:off x="6811433" y="6139166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HOMME JEUNE </a:t>
            </a:r>
            <a:r>
              <a:rPr lang="fr-FR" b="1" dirty="0">
                <a:sym typeface="Wingdings" pitchFamily="2" charset="2"/>
              </a:rPr>
              <a:t> prolapsus de force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9052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405EB-CEEC-D997-3836-C9A9A21B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Traitement Chirurgical voie abdominale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EF07D-A7B5-089E-601A-437DF2EF8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63" y="1427692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 err="1"/>
              <a:t>Rectopexie</a:t>
            </a:r>
            <a:r>
              <a:rPr lang="fr-FR" dirty="0"/>
              <a:t> : fixation du rectum à la paroi postérieure du pelvis avec sutures ou prothèse.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err="1"/>
              <a:t>Rectopexie</a:t>
            </a:r>
            <a:r>
              <a:rPr lang="fr-FR" b="1" dirty="0"/>
              <a:t> avec résection sigmoïdienne</a:t>
            </a:r>
            <a:r>
              <a:rPr lang="fr-FR" dirty="0"/>
              <a:t> : retrait d’une partie du côlon sigmoïde si le patient souffre de constipation sévère.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87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EB971CB-29A4-7F44-4626-D3B4E6BA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24467"/>
            <a:ext cx="5080000" cy="4165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3E3C01-00F9-617B-78B1-6D08C52E8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01" y="889000"/>
            <a:ext cx="6158299" cy="4383617"/>
          </a:xfrm>
          <a:prstGeom prst="rect">
            <a:avLst/>
          </a:prstGeom>
        </p:spPr>
      </p:pic>
      <p:sp>
        <p:nvSpPr>
          <p:cNvPr id="12" name="Flèche vers la gauche 11">
            <a:extLst>
              <a:ext uri="{FF2B5EF4-FFF2-40B4-BE49-F238E27FC236}">
                <a16:creationId xmlns:a16="http://schemas.microsoft.com/office/drawing/2014/main" id="{F47138CC-AE02-BC86-B306-541A4E590B44}"/>
              </a:ext>
            </a:extLst>
          </p:cNvPr>
          <p:cNvSpPr/>
          <p:nvPr/>
        </p:nvSpPr>
        <p:spPr>
          <a:xfrm rot="19795320">
            <a:off x="4174066" y="1955800"/>
            <a:ext cx="914400" cy="5757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gauche 12">
            <a:extLst>
              <a:ext uri="{FF2B5EF4-FFF2-40B4-BE49-F238E27FC236}">
                <a16:creationId xmlns:a16="http://schemas.microsoft.com/office/drawing/2014/main" id="{36302186-0AD7-DB89-2522-E583DDCBF9A2}"/>
              </a:ext>
            </a:extLst>
          </p:cNvPr>
          <p:cNvSpPr/>
          <p:nvPr/>
        </p:nvSpPr>
        <p:spPr>
          <a:xfrm rot="19795320">
            <a:off x="4075311" y="3539066"/>
            <a:ext cx="914400" cy="5757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gauche 13">
            <a:extLst>
              <a:ext uri="{FF2B5EF4-FFF2-40B4-BE49-F238E27FC236}">
                <a16:creationId xmlns:a16="http://schemas.microsoft.com/office/drawing/2014/main" id="{57134798-BC16-3BB2-6A77-042D55FB60BC}"/>
              </a:ext>
            </a:extLst>
          </p:cNvPr>
          <p:cNvSpPr/>
          <p:nvPr/>
        </p:nvSpPr>
        <p:spPr>
          <a:xfrm rot="19795320">
            <a:off x="8458199" y="736600"/>
            <a:ext cx="914400" cy="5757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gauche 14">
            <a:extLst>
              <a:ext uri="{FF2B5EF4-FFF2-40B4-BE49-F238E27FC236}">
                <a16:creationId xmlns:a16="http://schemas.microsoft.com/office/drawing/2014/main" id="{3BB9BA08-13D1-B173-EF56-4BB65DFB9607}"/>
              </a:ext>
            </a:extLst>
          </p:cNvPr>
          <p:cNvSpPr/>
          <p:nvPr/>
        </p:nvSpPr>
        <p:spPr>
          <a:xfrm rot="19795320">
            <a:off x="9538015" y="1388533"/>
            <a:ext cx="914400" cy="5757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25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405EB-CEEC-D997-3836-C9A9A21B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Traitement Chirurgical voie abdominale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EF07D-A7B5-089E-601A-437DF2EF8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Avantages : récidives rares, meilleure fixation du rectum.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Inconvénients : nécessite une intervention plus invasive, période de récupération plus longue.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53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5046B-D22D-6D5C-A50D-91DBB82F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 Chirurgical voie périnéale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6AA4CA-E225-8224-0989-9E4AD182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7486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Intervention d’</a:t>
            </a:r>
            <a:r>
              <a:rPr lang="fr-FR" b="1" dirty="0" err="1"/>
              <a:t>Altemeier</a:t>
            </a:r>
            <a:r>
              <a:rPr lang="fr-FR" dirty="0"/>
              <a:t> : résection du rectum par voie périnéale, souvent accompagnée d’une fixation du côlon restant.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Intervention de Delorme</a:t>
            </a:r>
            <a:r>
              <a:rPr lang="fr-FR" dirty="0"/>
              <a:t> : excision de la muqueuse rectale et renforcement du muscle rectal.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98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18775E-0B50-9168-EE0E-7332D439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7" y="1695450"/>
            <a:ext cx="2921000" cy="3467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8E48D8-EBC9-60D8-69D3-1F6B0826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50" y="1047750"/>
            <a:ext cx="3340100" cy="4559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545BAB-7EF7-53E6-A984-0B1D1B4C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33" y="831850"/>
            <a:ext cx="2832100" cy="519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FF84737-F1EF-0D42-FB3E-EBF6AC953475}"/>
              </a:ext>
            </a:extLst>
          </p:cNvPr>
          <p:cNvSpPr txBox="1"/>
          <p:nvPr/>
        </p:nvSpPr>
        <p:spPr>
          <a:xfrm>
            <a:off x="4351867" y="6273225"/>
            <a:ext cx="242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/>
              <a:t>Altemeier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178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B1E7C0-B717-F779-7985-1A29BCCA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50"/>
            <a:ext cx="2997200" cy="4330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91938F-ADE5-CD1D-AF04-9DC2EDF9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1022350"/>
            <a:ext cx="2857500" cy="4813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FB2F64-7B42-75B5-865B-8F9AD40DF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1111250"/>
            <a:ext cx="2946400" cy="4635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D67D619-7CD4-8A5A-FAFC-D0E2E674C4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47"/>
          <a:stretch/>
        </p:blipFill>
        <p:spPr>
          <a:xfrm>
            <a:off x="9287933" y="2336800"/>
            <a:ext cx="1843617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CC5C48C-65B7-797B-7B5F-D5A067C88D33}"/>
              </a:ext>
            </a:extLst>
          </p:cNvPr>
          <p:cNvSpPr txBox="1"/>
          <p:nvPr/>
        </p:nvSpPr>
        <p:spPr>
          <a:xfrm>
            <a:off x="4131733" y="6292334"/>
            <a:ext cx="196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Delorme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5812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E5046B-D22D-6D5C-A50D-91DBB82F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 Chirurgical voie périnéale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6AA4CA-E225-8224-0989-9E4AD182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7486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Avantages : techniques moins invasives, adaptées aux personnes âgées.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Inconvénients : risque plus élevé de récidive.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15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227</Words>
  <Application>Microsoft Macintosh PowerPoint</Application>
  <PresentationFormat>Grand écran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Traitement du prolapsus complet du rectum</vt:lpstr>
      <vt:lpstr>≠</vt:lpstr>
      <vt:lpstr>Traitement Chirurgical voie abdominale </vt:lpstr>
      <vt:lpstr>Présentation PowerPoint</vt:lpstr>
      <vt:lpstr>Traitement Chirurgical voie abdominale </vt:lpstr>
      <vt:lpstr>Traitement Chirurgical voie périnéale</vt:lpstr>
      <vt:lpstr>Présentation PowerPoint</vt:lpstr>
      <vt:lpstr>Présentation PowerPoint</vt:lpstr>
      <vt:lpstr>Traitement Chirurgical voie périnéale</vt:lpstr>
      <vt:lpstr>Choix du Traitement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du prolapsus du rectum</dc:title>
  <dc:creator>david lechaux</dc:creator>
  <cp:lastModifiedBy>david lechaux</cp:lastModifiedBy>
  <cp:revision>2</cp:revision>
  <dcterms:created xsi:type="dcterms:W3CDTF">2025-03-08T22:05:51Z</dcterms:created>
  <dcterms:modified xsi:type="dcterms:W3CDTF">2025-03-09T21:14:23Z</dcterms:modified>
</cp:coreProperties>
</file>